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BA7E65-C568-4BBB-8357-B4C7EDD80AA4}" type="datetimeFigureOut">
              <a:rPr lang="pt-BR" smtClean="0"/>
              <a:t>29/12/2015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72DA2-4E00-4E16-ABA6-5A069A496D4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873165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C53BB-9D3C-4490-B283-9FB36685AC8C}" type="datetime1">
              <a:rPr lang="pt-BR" smtClean="0"/>
              <a:t>29/12/2015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5BBBE-ECF8-4F6C-8903-6C56CC7E0FF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0451B-03C3-4692-8395-2D8DE0581BA1}" type="datetime1">
              <a:rPr lang="pt-BR" smtClean="0"/>
              <a:t>29/12/2015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5BBBE-ECF8-4F6C-8903-6C56CC7E0FF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9D1AA4-2CE2-453D-8E63-3C2A67607D0C}" type="datetime1">
              <a:rPr lang="pt-BR" smtClean="0"/>
              <a:t>29/12/2015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5BBBE-ECF8-4F6C-8903-6C56CC7E0FF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541BA0-969B-467C-A045-FD8F568418E9}" type="datetime1">
              <a:rPr lang="pt-BR" smtClean="0"/>
              <a:t>29/12/2015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5BBBE-ECF8-4F6C-8903-6C56CC7E0FF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C2824-AFBB-4414-BF4E-C796B1610C8D}" type="datetime1">
              <a:rPr lang="pt-BR" smtClean="0"/>
              <a:t>29/12/2015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5BBBE-ECF8-4F6C-8903-6C56CC7E0FF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10C8CD-E28D-4368-86BE-8B11A6F775B2}" type="datetime1">
              <a:rPr lang="pt-BR" smtClean="0"/>
              <a:t>29/12/2015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5BBBE-ECF8-4F6C-8903-6C56CC7E0FF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F45E07-153F-42D2-9605-2BD09F30CDCB}" type="datetime1">
              <a:rPr lang="pt-BR" smtClean="0"/>
              <a:t>29/12/2015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5BBBE-ECF8-4F6C-8903-6C56CC7E0FF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0D507-A8D3-41B6-A288-F0DB7CB04B03}" type="datetime1">
              <a:rPr lang="pt-BR" smtClean="0"/>
              <a:t>29/12/2015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5BBBE-ECF8-4F6C-8903-6C56CC7E0FF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E4224-8535-4666-943C-6A4EBA25F65D}" type="datetime1">
              <a:rPr lang="pt-BR" smtClean="0"/>
              <a:t>29/12/2015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5BBBE-ECF8-4F6C-8903-6C56CC7E0FF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DE8722-2276-46A4-84E4-7F572953065C}" type="datetime1">
              <a:rPr lang="pt-BR" smtClean="0"/>
              <a:t>29/12/2015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5BBBE-ECF8-4F6C-8903-6C56CC7E0FF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C8DCD-ABAC-4CF6-902F-BFF2930F4AF6}" type="datetime1">
              <a:rPr lang="pt-BR" smtClean="0"/>
              <a:t>29/12/2015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75BBBE-ECF8-4F6C-8903-6C56CC7E0FF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260CA-C53A-4E25-8095-8D5D91CAB6EC}" type="datetime1">
              <a:rPr lang="pt-BR" smtClean="0"/>
              <a:t>29/12/2015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75BBBE-ECF8-4F6C-8903-6C56CC7E0FF6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blog-do-leo9.webnode.com/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blog-do-leo9.webnode.com/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blog-do-leo9.webnode.com/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blog-do-leo9.webnode.com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blog-do-leo9.webnode.com/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blog-do-leo9.webnode.com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blog-do-leo9.webnode.com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blog-do-leo9.webnode.com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blog-do-leo9.webnode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blog-do-leo9.webnode.com/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blog-do-leo9.webnode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blog-do-leo9.webnode.com/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blog-do-leo9.webnode.c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blog-do-leo9.webnode.com/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r>
              <a:rPr lang="pt-BR" dirty="0" smtClean="0"/>
              <a:t>E. M. E. F. ANTONINA WALDEVINO DOS SANTOS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700808"/>
            <a:ext cx="8229600" cy="4525963"/>
          </a:xfrm>
          <a:ln w="38100">
            <a:solidFill>
              <a:schemeClr val="tx1"/>
            </a:solidFill>
          </a:ln>
        </p:spPr>
        <p:txBody>
          <a:bodyPr/>
          <a:lstStyle/>
          <a:p>
            <a:pPr>
              <a:buNone/>
            </a:pPr>
            <a:endParaRPr lang="pt-BR" dirty="0" smtClean="0"/>
          </a:p>
          <a:p>
            <a:pPr algn="ctr">
              <a:buNone/>
            </a:pPr>
            <a:r>
              <a:rPr lang="pt-BR" sz="3600" b="1" dirty="0" smtClean="0"/>
              <a:t>AULA DE CIÊNCIAS – 5º ANO</a:t>
            </a:r>
          </a:p>
          <a:p>
            <a:pPr algn="ctr">
              <a:buNone/>
            </a:pPr>
            <a:endParaRPr lang="pt-BR" dirty="0"/>
          </a:p>
          <a:p>
            <a:pPr algn="ctr">
              <a:buNone/>
            </a:pPr>
            <a:r>
              <a:rPr lang="pt-BR" sz="5400" b="1" dirty="0" smtClean="0">
                <a:latin typeface="Arial" pitchFamily="34" charset="0"/>
                <a:cs typeface="Arial" pitchFamily="34" charset="0"/>
              </a:rPr>
              <a:t>SISTEMA URINÁRIO</a:t>
            </a:r>
            <a:endParaRPr lang="pt-BR" sz="5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2479948" y="6327378"/>
            <a:ext cx="4184104" cy="365125"/>
          </a:xfrm>
        </p:spPr>
        <p:txBody>
          <a:bodyPr/>
          <a:lstStyle/>
          <a:p>
            <a:r>
              <a:rPr lang="pt-BR" dirty="0"/>
              <a:t>Visite nossa página na web: </a:t>
            </a:r>
            <a:r>
              <a:rPr lang="pt-BR" u="sng" dirty="0">
                <a:hlinkClick r:id="rId2"/>
              </a:rPr>
              <a:t>http://blog-do-leo9.webnode.com/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/>
              <a:t>A BEXIGA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pt-BR" i="1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bexiga urinária funciona como um reservatório temporário 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da urina.</a:t>
            </a:r>
          </a:p>
          <a:p>
            <a:pPr>
              <a:buFont typeface="Wingdings" pitchFamily="2" charset="2"/>
              <a:buChar char="v"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Trata-se 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de uma bolsa muscular 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oca que armazena a 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urina produzida pelo rim, até o momento da 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micção.</a:t>
            </a:r>
          </a:p>
          <a:p>
            <a:pPr>
              <a:buFont typeface="Wingdings" pitchFamily="2" charset="2"/>
              <a:buChar char="v"/>
            </a:pPr>
            <a:r>
              <a:rPr lang="pt-BR" i="1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capacidade média da bexiga 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é 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de 700 – 800ml; é menor nas mulheres 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devido o </a:t>
            </a:r>
            <a:r>
              <a:rPr lang="pt-BR" i="1">
                <a:latin typeface="Arial" pitchFamily="34" charset="0"/>
                <a:cs typeface="Arial" pitchFamily="34" charset="0"/>
              </a:rPr>
              <a:t>útero </a:t>
            </a:r>
            <a:r>
              <a:rPr lang="pt-BR" i="1" smtClean="0">
                <a:latin typeface="Arial" pitchFamily="34" charset="0"/>
                <a:cs typeface="Arial" pitchFamily="34" charset="0"/>
              </a:rPr>
              <a:t>ocupar 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o 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espaço acima 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da bexiga.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pt-B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1547664" y="6356350"/>
            <a:ext cx="6264696" cy="365125"/>
          </a:xfrm>
        </p:spPr>
        <p:txBody>
          <a:bodyPr/>
          <a:lstStyle/>
          <a:p>
            <a:r>
              <a:rPr lang="pt-BR" dirty="0"/>
              <a:t>Visite nossa página na web: </a:t>
            </a:r>
            <a:r>
              <a:rPr lang="pt-BR" u="sng" dirty="0">
                <a:hlinkClick r:id="rId2"/>
              </a:rPr>
              <a:t>http://blog-do-leo9.webnode.com/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/>
              <a:t>A BEXIGA</a:t>
            </a:r>
            <a:endParaRPr lang="pt-BR" dirty="0"/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68" t="1990" r="1882" b="3420"/>
          <a:stretch/>
        </p:blipFill>
        <p:spPr>
          <a:xfrm>
            <a:off x="971600" y="1690254"/>
            <a:ext cx="7200799" cy="4403041"/>
          </a:xfrm>
          <a:ln w="38100">
            <a:solidFill>
              <a:schemeClr val="tx1"/>
            </a:solidFill>
          </a:ln>
        </p:spPr>
      </p:pic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051720" y="6356350"/>
            <a:ext cx="5688632" cy="365125"/>
          </a:xfrm>
        </p:spPr>
        <p:txBody>
          <a:bodyPr/>
          <a:lstStyle/>
          <a:p>
            <a:r>
              <a:rPr lang="pt-BR" dirty="0"/>
              <a:t>Visite nossa página na web: </a:t>
            </a:r>
            <a:r>
              <a:rPr lang="pt-BR" u="sng" dirty="0">
                <a:hlinkClick r:id="rId3"/>
              </a:rPr>
              <a:t>http://blog-do-leo9.webnode.com/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/>
              <a:t>A URETRA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ln w="381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pt-BR" i="1" dirty="0" smtClean="0"/>
              <a:t> 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uretra é um tubo que conduz a urina da bexiga para o meio 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externo.</a:t>
            </a:r>
          </a:p>
          <a:p>
            <a:endParaRPr lang="pt-BR" i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pt-BR" i="1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uretra masculina 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vai 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do orifício d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a 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bexiga urinária até o 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orifício externo do 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pênis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pt-BR" i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pt-BR" i="1" dirty="0" smtClean="0">
                <a:latin typeface="Arial" pitchFamily="34" charset="0"/>
                <a:cs typeface="Arial" pitchFamily="34" charset="0"/>
              </a:rPr>
              <a:t> A 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uretra 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feminina 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vai do orifício da bexiga urinária até o orifício externo 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da vagina.</a:t>
            </a:r>
            <a:endParaRPr lang="pt-BR" dirty="0">
              <a:latin typeface="Arial" pitchFamily="34" charset="0"/>
              <a:cs typeface="Arial" pitchFamily="34" charset="0"/>
            </a:endParaRPr>
          </a:p>
          <a:p>
            <a:endParaRPr lang="pt-BR" dirty="0" smtClean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267744" y="6356350"/>
            <a:ext cx="5112568" cy="365125"/>
          </a:xfrm>
        </p:spPr>
        <p:txBody>
          <a:bodyPr/>
          <a:lstStyle/>
          <a:p>
            <a:r>
              <a:rPr lang="pt-BR" dirty="0"/>
              <a:t>Visite nossa página na web: </a:t>
            </a:r>
            <a:r>
              <a:rPr lang="pt-BR" u="sng" dirty="0">
                <a:hlinkClick r:id="rId2"/>
              </a:rPr>
              <a:t>http://blog-do-leo9.webnode.com/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6175772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/>
              <a:t>A URETRA: HOMEM E MULHER</a:t>
            </a:r>
            <a:endParaRPr lang="pt-BR" dirty="0"/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sz="half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20"/>
          <a:stretch/>
        </p:blipFill>
        <p:spPr>
          <a:xfrm>
            <a:off x="611560" y="2420887"/>
            <a:ext cx="3672407" cy="2952329"/>
          </a:xfrm>
          <a:ln w="38100">
            <a:solidFill>
              <a:schemeClr val="tx1"/>
            </a:solidFill>
          </a:ln>
        </p:spPr>
      </p:pic>
      <p:pic>
        <p:nvPicPr>
          <p:cNvPr id="6" name="Espaço Reservado para Conteúdo 5"/>
          <p:cNvPicPr>
            <a:picLocks noGrp="1" noChangeAspect="1"/>
          </p:cNvPicPr>
          <p:nvPr>
            <p:ph sz="half" idx="2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1252" b="1767"/>
          <a:stretch/>
        </p:blipFill>
        <p:spPr>
          <a:xfrm>
            <a:off x="4648200" y="2420887"/>
            <a:ext cx="3884240" cy="2952329"/>
          </a:xfrm>
          <a:ln w="38100">
            <a:solidFill>
              <a:schemeClr val="tx1"/>
            </a:solidFill>
          </a:ln>
        </p:spPr>
      </p:pic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267744" y="6356350"/>
            <a:ext cx="5040560" cy="365125"/>
          </a:xfrm>
        </p:spPr>
        <p:txBody>
          <a:bodyPr/>
          <a:lstStyle/>
          <a:p>
            <a:r>
              <a:rPr lang="pt-BR" dirty="0"/>
              <a:t>Visite nossa página na web: </a:t>
            </a:r>
            <a:r>
              <a:rPr lang="pt-BR" u="sng" dirty="0">
                <a:hlinkClick r:id="rId4"/>
              </a:rPr>
              <a:t>http://blog-do-leo9.webnode.com/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0080198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/>
              <a:t>SISTEMA URINÁRIO</a:t>
            </a:r>
            <a:endParaRPr lang="pt-BR" dirty="0"/>
          </a:p>
        </p:txBody>
      </p:sp>
      <p:pic>
        <p:nvPicPr>
          <p:cNvPr id="7" name="Espaço Reservado para Conteúdo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628800"/>
            <a:ext cx="3812232" cy="4536504"/>
          </a:xfrm>
          <a:ln w="38100">
            <a:solidFill>
              <a:schemeClr val="tx1"/>
            </a:solidFill>
          </a:ln>
        </p:spPr>
      </p:pic>
      <p:pic>
        <p:nvPicPr>
          <p:cNvPr id="8" name="Espaço Reservado para Conteúdo 7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1628800"/>
            <a:ext cx="3600399" cy="4536504"/>
          </a:xfrm>
          <a:ln w="38100">
            <a:solidFill>
              <a:schemeClr val="tx1"/>
            </a:solidFill>
          </a:ln>
        </p:spPr>
      </p:pic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4400128" cy="365125"/>
          </a:xfrm>
        </p:spPr>
        <p:txBody>
          <a:bodyPr/>
          <a:lstStyle/>
          <a:p>
            <a:r>
              <a:rPr lang="pt-BR" dirty="0"/>
              <a:t>Visite nossa página na web: </a:t>
            </a:r>
            <a:r>
              <a:rPr lang="pt-BR" u="sng" dirty="0">
                <a:hlinkClick r:id="rId4"/>
              </a:rPr>
              <a:t>http://blog-do-leo9.webnode.com/</a:t>
            </a:r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07360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9552" y="274638"/>
            <a:ext cx="8147248" cy="1143000"/>
          </a:xfrm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/>
              <a:t>SISTEMA URINÁRIO</a:t>
            </a:r>
            <a:endParaRPr lang="pt-BR" dirty="0"/>
          </a:p>
        </p:txBody>
      </p:sp>
      <p:pic>
        <p:nvPicPr>
          <p:cNvPr id="8" name="Espaço Reservado para Conteúdo 7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600200"/>
            <a:ext cx="7632847" cy="4525963"/>
          </a:xfrm>
          <a:ln w="38100">
            <a:solidFill>
              <a:schemeClr val="tx1"/>
            </a:solidFill>
          </a:ln>
        </p:spPr>
      </p:pic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2267744" y="6356350"/>
            <a:ext cx="5112568" cy="365125"/>
          </a:xfrm>
        </p:spPr>
        <p:txBody>
          <a:bodyPr/>
          <a:lstStyle/>
          <a:p>
            <a:r>
              <a:rPr lang="pt-BR" dirty="0"/>
              <a:t>Visite nossa página na web: </a:t>
            </a:r>
            <a:r>
              <a:rPr lang="pt-BR" u="sng" dirty="0">
                <a:hlinkClick r:id="rId3"/>
              </a:rPr>
              <a:t>http://blog-do-leo9.webnode.com/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Espaço Reservado para Conteúdo 11"/>
          <p:cNvSpPr>
            <a:spLocks noGrp="1"/>
          </p:cNvSpPr>
          <p:nvPr>
            <p:ph idx="1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pt-BR" i="1" dirty="0" smtClean="0">
                <a:solidFill>
                  <a:srgbClr val="333333"/>
                </a:solidFill>
                <a:latin typeface="Arial"/>
              </a:rPr>
              <a:t> O </a:t>
            </a:r>
            <a:r>
              <a:rPr lang="pt-BR" i="1" dirty="0">
                <a:solidFill>
                  <a:srgbClr val="333333"/>
                </a:solidFill>
                <a:latin typeface="Arial"/>
              </a:rPr>
              <a:t>sistema urinário é </a:t>
            </a:r>
            <a:r>
              <a:rPr lang="pt-BR" i="1" dirty="0" smtClean="0">
                <a:solidFill>
                  <a:srgbClr val="333333"/>
                </a:solidFill>
                <a:latin typeface="Arial"/>
              </a:rPr>
              <a:t>responsável por produzir a </a:t>
            </a:r>
            <a:r>
              <a:rPr lang="pt-BR" i="1" dirty="0">
                <a:solidFill>
                  <a:srgbClr val="333333"/>
                </a:solidFill>
                <a:latin typeface="Arial"/>
              </a:rPr>
              <a:t>urina e armazená-la </a:t>
            </a:r>
            <a:r>
              <a:rPr lang="pt-BR" i="1" dirty="0" smtClean="0">
                <a:solidFill>
                  <a:srgbClr val="333333"/>
                </a:solidFill>
                <a:latin typeface="Arial"/>
              </a:rPr>
              <a:t>até o momento </a:t>
            </a:r>
            <a:r>
              <a:rPr lang="pt-BR" i="1" dirty="0">
                <a:solidFill>
                  <a:srgbClr val="333333"/>
                </a:solidFill>
                <a:latin typeface="Arial"/>
              </a:rPr>
              <a:t>ser eliminada para o exterior. </a:t>
            </a:r>
            <a:endParaRPr lang="pt-BR" i="1" dirty="0" smtClean="0">
              <a:solidFill>
                <a:srgbClr val="333333"/>
              </a:solidFill>
              <a:latin typeface="Arial"/>
            </a:endParaRPr>
          </a:p>
          <a:p>
            <a:pPr marL="0" indent="0">
              <a:buNone/>
            </a:pPr>
            <a:endParaRPr lang="pt-BR" i="1" dirty="0" smtClean="0">
              <a:solidFill>
                <a:srgbClr val="333333"/>
              </a:solidFill>
              <a:latin typeface="Arial"/>
            </a:endParaRPr>
          </a:p>
          <a:p>
            <a:pPr>
              <a:buFont typeface="Wingdings" pitchFamily="2" charset="2"/>
              <a:buChar char="v"/>
            </a:pPr>
            <a:r>
              <a:rPr lang="pt-BR" i="1" dirty="0" smtClean="0">
                <a:solidFill>
                  <a:srgbClr val="333333"/>
                </a:solidFill>
                <a:latin typeface="Arial"/>
              </a:rPr>
              <a:t> Os componentes da </a:t>
            </a:r>
            <a:r>
              <a:rPr lang="pt-BR" i="1" dirty="0">
                <a:solidFill>
                  <a:srgbClr val="333333"/>
                </a:solidFill>
                <a:latin typeface="Arial"/>
              </a:rPr>
              <a:t>urina </a:t>
            </a:r>
            <a:r>
              <a:rPr lang="pt-BR" i="1" dirty="0" smtClean="0">
                <a:solidFill>
                  <a:srgbClr val="333333"/>
                </a:solidFill>
                <a:latin typeface="Arial"/>
              </a:rPr>
              <a:t>são: ácido </a:t>
            </a:r>
            <a:r>
              <a:rPr lang="pt-BR" i="1" dirty="0">
                <a:solidFill>
                  <a:srgbClr val="333333"/>
                </a:solidFill>
                <a:latin typeface="Arial"/>
              </a:rPr>
              <a:t>úrico, ureia, sódio, potássio, bicarbonato, etc.</a:t>
            </a:r>
            <a:endParaRPr lang="pt-BR" dirty="0"/>
          </a:p>
        </p:txBody>
      </p:sp>
      <p:sp>
        <p:nvSpPr>
          <p:cNvPr id="13" name="Título 12"/>
          <p:cNvSpPr>
            <a:spLocks noGrp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/>
              <a:t>CONCEITO</a:t>
            </a:r>
            <a:endParaRPr lang="pt-BR" dirty="0"/>
          </a:p>
        </p:txBody>
      </p:sp>
      <p:sp>
        <p:nvSpPr>
          <p:cNvPr id="2" name="Espaço Reservado para Rodapé 1"/>
          <p:cNvSpPr>
            <a:spLocks noGrp="1"/>
          </p:cNvSpPr>
          <p:nvPr>
            <p:ph type="ftr" sz="quarter" idx="11"/>
          </p:nvPr>
        </p:nvSpPr>
        <p:spPr>
          <a:xfrm>
            <a:off x="1835696" y="6356350"/>
            <a:ext cx="4184104" cy="365125"/>
          </a:xfrm>
        </p:spPr>
        <p:txBody>
          <a:bodyPr/>
          <a:lstStyle/>
          <a:p>
            <a:r>
              <a:rPr lang="pt-BR" dirty="0"/>
              <a:t>Visite nossa página na web: </a:t>
            </a:r>
            <a:r>
              <a:rPr lang="pt-BR" u="sng" dirty="0">
                <a:hlinkClick r:id="rId2"/>
              </a:rPr>
              <a:t>http://blog-do-leo9.webnode.com/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pt-BR" dirty="0"/>
              <a:t>Ó</a:t>
            </a:r>
            <a:r>
              <a:rPr lang="pt-BR" dirty="0" smtClean="0"/>
              <a:t>RGÃOS DO SISTEMA URINÁRIO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pPr lvl="0">
              <a:buFont typeface="Wingdings" pitchFamily="2" charset="2"/>
              <a:buChar char="v"/>
            </a:pPr>
            <a:r>
              <a:rPr lang="pt-BR" i="1" dirty="0" smtClean="0">
                <a:solidFill>
                  <a:srgbClr val="333333"/>
                </a:solidFill>
                <a:latin typeface="Arial"/>
              </a:rPr>
              <a:t> O </a:t>
            </a:r>
            <a:r>
              <a:rPr lang="pt-BR" i="1" dirty="0">
                <a:solidFill>
                  <a:srgbClr val="333333"/>
                </a:solidFill>
                <a:latin typeface="Arial"/>
              </a:rPr>
              <a:t>sistema urinário é </a:t>
            </a:r>
            <a:r>
              <a:rPr lang="pt-BR" i="1" dirty="0" smtClean="0">
                <a:solidFill>
                  <a:srgbClr val="333333"/>
                </a:solidFill>
                <a:latin typeface="Arial"/>
              </a:rPr>
              <a:t>formado pelos seguintes órgãos: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q"/>
            </a:pPr>
            <a:r>
              <a:rPr lang="pt-BR" i="1" dirty="0">
                <a:solidFill>
                  <a:srgbClr val="333333"/>
                </a:solidFill>
                <a:latin typeface="Arial"/>
              </a:rPr>
              <a:t> </a:t>
            </a:r>
            <a:r>
              <a:rPr lang="pt-BR" i="1" dirty="0" smtClean="0">
                <a:solidFill>
                  <a:srgbClr val="333333"/>
                </a:solidFill>
                <a:latin typeface="Arial"/>
              </a:rPr>
              <a:t>Os Rins;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q"/>
            </a:pPr>
            <a:r>
              <a:rPr lang="pt-BR" i="1" dirty="0">
                <a:solidFill>
                  <a:srgbClr val="333333"/>
                </a:solidFill>
                <a:latin typeface="Arial"/>
              </a:rPr>
              <a:t> </a:t>
            </a:r>
            <a:r>
              <a:rPr lang="pt-BR" i="1" dirty="0" smtClean="0">
                <a:solidFill>
                  <a:srgbClr val="333333"/>
                </a:solidFill>
                <a:latin typeface="Arial"/>
              </a:rPr>
              <a:t>As Ureteres;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q"/>
            </a:pPr>
            <a:r>
              <a:rPr lang="pt-BR" i="1" dirty="0">
                <a:solidFill>
                  <a:srgbClr val="333333"/>
                </a:solidFill>
                <a:latin typeface="Arial"/>
              </a:rPr>
              <a:t> </a:t>
            </a:r>
            <a:r>
              <a:rPr lang="pt-BR" i="1" dirty="0" smtClean="0">
                <a:solidFill>
                  <a:srgbClr val="333333"/>
                </a:solidFill>
                <a:latin typeface="Arial"/>
              </a:rPr>
              <a:t>A Bexiga;</a:t>
            </a:r>
          </a:p>
          <a:p>
            <a:pPr lvl="0">
              <a:lnSpc>
                <a:spcPct val="150000"/>
              </a:lnSpc>
              <a:buFont typeface="Wingdings" pitchFamily="2" charset="2"/>
              <a:buChar char="q"/>
            </a:pPr>
            <a:r>
              <a:rPr lang="pt-BR" i="1" dirty="0">
                <a:solidFill>
                  <a:srgbClr val="333333"/>
                </a:solidFill>
                <a:latin typeface="Arial"/>
              </a:rPr>
              <a:t> </a:t>
            </a:r>
            <a:r>
              <a:rPr lang="pt-BR" i="1" dirty="0" smtClean="0">
                <a:solidFill>
                  <a:srgbClr val="333333"/>
                </a:solidFill>
                <a:latin typeface="Arial"/>
              </a:rPr>
              <a:t>A Uretra; </a:t>
            </a:r>
            <a:endParaRPr lang="pt-BR" i="1" dirty="0">
              <a:solidFill>
                <a:srgbClr val="333333"/>
              </a:solidFill>
              <a:latin typeface="Arial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1403648" y="6356350"/>
            <a:ext cx="5976664" cy="365125"/>
          </a:xfrm>
        </p:spPr>
        <p:txBody>
          <a:bodyPr/>
          <a:lstStyle/>
          <a:p>
            <a:r>
              <a:rPr lang="pt-BR" dirty="0"/>
              <a:t>Visite nossa página na web: </a:t>
            </a:r>
            <a:r>
              <a:rPr lang="pt-BR" u="sng" dirty="0">
                <a:hlinkClick r:id="rId2"/>
              </a:rPr>
              <a:t>http://blog-do-leo9.webnode.com/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pt-BR" dirty="0"/>
              <a:t>ÓRGÃOS DO SISTEMA URINÁRIO</a:t>
            </a:r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600200"/>
            <a:ext cx="7488832" cy="4525963"/>
          </a:xfrm>
          <a:ln w="38100">
            <a:solidFill>
              <a:schemeClr val="tx1"/>
            </a:solidFill>
          </a:ln>
        </p:spPr>
      </p:pic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1331640" y="6356350"/>
            <a:ext cx="5616624" cy="365125"/>
          </a:xfrm>
        </p:spPr>
        <p:txBody>
          <a:bodyPr/>
          <a:lstStyle/>
          <a:p>
            <a:r>
              <a:rPr lang="pt-BR" dirty="0"/>
              <a:t>Visite nossa página na web: </a:t>
            </a:r>
            <a:r>
              <a:rPr lang="pt-BR" u="sng" dirty="0">
                <a:hlinkClick r:id="rId3"/>
              </a:rPr>
              <a:t>http://blog-do-leo9.webnode.com/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/>
              <a:t>OS RINS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pt-BR" i="1" dirty="0">
                <a:latin typeface="Arial" pitchFamily="34" charset="0"/>
                <a:cs typeface="Arial" pitchFamily="34" charset="0"/>
              </a:rPr>
              <a:t>São 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dois órgãos, 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de 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cor avermelhada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, com o formato de um grão de 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feijão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.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pt-BR" i="1" dirty="0" smtClean="0">
                <a:latin typeface="Arial" pitchFamily="34" charset="0"/>
                <a:cs typeface="Arial" pitchFamily="34" charset="0"/>
              </a:rPr>
              <a:t>Medem 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de 11 a 13 com de comprimento por 5 a 6 cm de largura e 3 cm de 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espessura.</a:t>
            </a:r>
            <a:endParaRPr lang="pt-BR" i="1" dirty="0">
              <a:latin typeface="Arial" pitchFamily="34" charset="0"/>
              <a:cs typeface="Arial" pitchFamily="34" charset="0"/>
            </a:endParaRPr>
          </a:p>
          <a:p>
            <a:r>
              <a:rPr lang="pt-BR" i="1" dirty="0">
                <a:latin typeface="Arial" pitchFamily="34" charset="0"/>
                <a:cs typeface="Arial" pitchFamily="34" charset="0"/>
              </a:rPr>
              <a:t>Fazem a filtração 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dos resíduos do 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sangue 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por milhões de pequenos filtros chamados de NÉFRONS.</a:t>
            </a:r>
            <a:endParaRPr lang="pt-BR" i="1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2699792" y="6563890"/>
            <a:ext cx="4608512" cy="157585"/>
          </a:xfrm>
        </p:spPr>
        <p:txBody>
          <a:bodyPr/>
          <a:lstStyle/>
          <a:p>
            <a:r>
              <a:rPr lang="pt-BR" dirty="0"/>
              <a:t>Visite nossa página na web: </a:t>
            </a:r>
            <a:r>
              <a:rPr lang="pt-BR" u="sng" dirty="0">
                <a:hlinkClick r:id="rId2"/>
              </a:rPr>
              <a:t>http://blog-do-leo9.webnode.com/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/>
              <a:t>OS RINS</a:t>
            </a:r>
            <a:endParaRPr lang="pt-BR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700808"/>
            <a:ext cx="7344816" cy="4464495"/>
          </a:xfrm>
          <a:ln w="38100">
            <a:solidFill>
              <a:schemeClr val="tx1"/>
            </a:solidFill>
          </a:ln>
        </p:spPr>
      </p:pic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4472136" cy="365125"/>
          </a:xfrm>
        </p:spPr>
        <p:txBody>
          <a:bodyPr/>
          <a:lstStyle/>
          <a:p>
            <a:r>
              <a:rPr lang="pt-BR" dirty="0"/>
              <a:t>Visite nossa página na web: </a:t>
            </a:r>
            <a:r>
              <a:rPr lang="pt-BR" u="sng" dirty="0">
                <a:hlinkClick r:id="rId3"/>
              </a:rPr>
              <a:t>http://blog-do-leo9.webnode.com/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/>
              <a:t>AS URETERES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ln w="381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v"/>
            </a:pPr>
            <a:r>
              <a:rPr lang="pt-BR" i="1" dirty="0">
                <a:latin typeface="Arial" pitchFamily="34" charset="0"/>
                <a:cs typeface="Arial" pitchFamily="34" charset="0"/>
              </a:rPr>
              <a:t> 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São dois tubos 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musculares de cerca de 25 cm que vão 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dos rins até a bexiga.</a:t>
            </a:r>
          </a:p>
          <a:p>
            <a:pPr>
              <a:buFont typeface="Wingdings" pitchFamily="2" charset="2"/>
              <a:buChar char="v"/>
            </a:pPr>
            <a:endParaRPr lang="pt-BR" i="1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pt-BR" i="1" dirty="0" smtClean="0">
                <a:latin typeface="Arial" pitchFamily="34" charset="0"/>
                <a:cs typeface="Arial" pitchFamily="34" charset="0"/>
              </a:rPr>
              <a:t> As ureteres servem para conduzir 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a urina formada no rim, sem 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modificá-la.</a:t>
            </a:r>
          </a:p>
          <a:p>
            <a:pPr marL="0" indent="0">
              <a:buNone/>
            </a:pPr>
            <a:endParaRPr lang="pt-BR" i="1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v"/>
            </a:pPr>
            <a:r>
              <a:rPr lang="pt-BR" i="1" dirty="0" smtClean="0">
                <a:latin typeface="Arial" pitchFamily="34" charset="0"/>
                <a:cs typeface="Arial" pitchFamily="34" charset="0"/>
              </a:rPr>
              <a:t> A cristalização </a:t>
            </a:r>
            <a:r>
              <a:rPr lang="pt-BR" i="1" dirty="0">
                <a:latin typeface="Arial" pitchFamily="34" charset="0"/>
                <a:cs typeface="Arial" pitchFamily="34" charset="0"/>
              </a:rPr>
              <a:t>dos sais da urina (cálculos) podem causar </a:t>
            </a:r>
            <a:r>
              <a:rPr lang="pt-BR" i="1" dirty="0" smtClean="0">
                <a:latin typeface="Arial" pitchFamily="34" charset="0"/>
                <a:cs typeface="Arial" pitchFamily="34" charset="0"/>
              </a:rPr>
              <a:t>obstrução das ureteres.</a:t>
            </a:r>
            <a:endParaRPr lang="pt-BR" i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4472136" cy="365125"/>
          </a:xfrm>
        </p:spPr>
        <p:txBody>
          <a:bodyPr/>
          <a:lstStyle/>
          <a:p>
            <a:r>
              <a:rPr lang="pt-BR" dirty="0"/>
              <a:t>Visite nossa página na web: </a:t>
            </a:r>
            <a:r>
              <a:rPr lang="pt-BR" u="sng" dirty="0">
                <a:hlinkClick r:id="rId2"/>
              </a:rPr>
              <a:t>http://blog-do-leo9.webnode.com/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ln w="38100">
            <a:solidFill>
              <a:schemeClr val="tx1"/>
            </a:solidFill>
          </a:ln>
        </p:spPr>
        <p:txBody>
          <a:bodyPr/>
          <a:lstStyle/>
          <a:p>
            <a:r>
              <a:rPr lang="pt-BR" dirty="0" smtClean="0"/>
              <a:t>AS URETERES</a:t>
            </a:r>
            <a:endParaRPr lang="pt-BR" dirty="0"/>
          </a:p>
        </p:txBody>
      </p:sp>
      <p:pic>
        <p:nvPicPr>
          <p:cNvPr id="5" name="Espaço Reservado para Conteúdo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628800"/>
            <a:ext cx="7056784" cy="4536504"/>
          </a:xfrm>
          <a:ln w="38100">
            <a:solidFill>
              <a:schemeClr val="tx1"/>
            </a:solidFill>
          </a:ln>
        </p:spPr>
      </p:pic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1691680" y="6356350"/>
            <a:ext cx="4328120" cy="365125"/>
          </a:xfrm>
        </p:spPr>
        <p:txBody>
          <a:bodyPr/>
          <a:lstStyle/>
          <a:p>
            <a:r>
              <a:rPr lang="pt-BR" dirty="0"/>
              <a:t>Visite nossa página na web: </a:t>
            </a:r>
            <a:r>
              <a:rPr lang="pt-BR" u="sng" dirty="0">
                <a:hlinkClick r:id="rId3"/>
              </a:rPr>
              <a:t>http://blog-do-leo9.webnode.com/</a:t>
            </a:r>
            <a:endParaRPr lang="pt-BR" dirty="0"/>
          </a:p>
          <a:p>
            <a:endParaRPr lang="pt-B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157</TotalTime>
  <Words>473</Words>
  <Application>Microsoft Office PowerPoint</Application>
  <PresentationFormat>Apresentação na tela (4:3)</PresentationFormat>
  <Paragraphs>56</Paragraphs>
  <Slides>14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14</vt:i4>
      </vt:variant>
    </vt:vector>
  </HeadingPairs>
  <TitlesOfParts>
    <vt:vector size="18" baseType="lpstr">
      <vt:lpstr>Arial</vt:lpstr>
      <vt:lpstr>Calibri</vt:lpstr>
      <vt:lpstr>Wingdings</vt:lpstr>
      <vt:lpstr>Tema do Office</vt:lpstr>
      <vt:lpstr>E. M. E. F. ANTONINA WALDEVINO DOS SANTOS</vt:lpstr>
      <vt:lpstr>SISTEMA URINÁRIO</vt:lpstr>
      <vt:lpstr>CONCEITO</vt:lpstr>
      <vt:lpstr>ÓRGÃOS DO SISTEMA URINÁRIO</vt:lpstr>
      <vt:lpstr>ÓRGÃOS DO SISTEMA URINÁRIO</vt:lpstr>
      <vt:lpstr>OS RINS</vt:lpstr>
      <vt:lpstr>OS RINS</vt:lpstr>
      <vt:lpstr>AS URETERES</vt:lpstr>
      <vt:lpstr>AS URETERES</vt:lpstr>
      <vt:lpstr>A BEXIGA</vt:lpstr>
      <vt:lpstr>A BEXIGA</vt:lpstr>
      <vt:lpstr>A URETRA</vt:lpstr>
      <vt:lpstr>A URETRA: HOMEM E MULHER</vt:lpstr>
      <vt:lpstr>SISTEMA URINÁRIO</vt:lpstr>
    </vt:vector>
  </TitlesOfParts>
  <Company>XP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E. M. E. F. ANTONINA WALDEVINO</dc:title>
  <dc:creator>Marcos</dc:creator>
  <cp:lastModifiedBy>Leo</cp:lastModifiedBy>
  <cp:revision>43</cp:revision>
  <dcterms:created xsi:type="dcterms:W3CDTF">2012-09-15T23:18:42Z</dcterms:created>
  <dcterms:modified xsi:type="dcterms:W3CDTF">2015-12-29T19:25:27Z</dcterms:modified>
</cp:coreProperties>
</file>